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Spectral"/>
      <p:regular r:id="rId24"/>
      <p:bold r:id="rId25"/>
      <p:italic r:id="rId26"/>
      <p:boldItalic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Spectral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ectral-italic.fntdata"/><Relationship Id="rId25" Type="http://schemas.openxmlformats.org/officeDocument/2006/relationships/font" Target="fonts/Spectral-bold.fntdata"/><Relationship Id="rId28" Type="http://schemas.openxmlformats.org/officeDocument/2006/relationships/font" Target="fonts/Oswald-regular.fntdata"/><Relationship Id="rId27" Type="http://schemas.openxmlformats.org/officeDocument/2006/relationships/font" Target="fonts/Spectral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Slab-bold.fntdata"/><Relationship Id="rId18" Type="http://schemas.openxmlformats.org/officeDocument/2006/relationships/font" Target="fonts/RobotoSlab-regular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8a44533b2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8a44533b2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8a44533b2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8a44533b2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8a44533b2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8a44533b2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8a44533b2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8a44533b2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8a44533b2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8a44533b2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8a44533b2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8a44533b2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8a44533b2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8a44533b2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8a44533b2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8a44533b2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8a44533b2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8a44533b2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8a44533b2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8a44533b2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8a44533b2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8a44533b2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A86E8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311708" y="2684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swald"/>
                <a:ea typeface="Oswald"/>
                <a:cs typeface="Oswald"/>
                <a:sym typeface="Oswald"/>
              </a:rPr>
              <a:t>UNAM-CIRCUIT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11700" y="2260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pectral"/>
                <a:ea typeface="Spectral"/>
                <a:cs typeface="Spectral"/>
                <a:sym typeface="Spectral"/>
              </a:rPr>
              <a:t>Adéntrate al mundo de la </a:t>
            </a:r>
            <a:r>
              <a:rPr lang="es">
                <a:latin typeface="Spectral"/>
                <a:ea typeface="Spectral"/>
                <a:cs typeface="Spectral"/>
                <a:sym typeface="Spectral"/>
              </a:rPr>
              <a:t>electrónica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3052675" y="3052650"/>
            <a:ext cx="56100" cy="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 txBox="1"/>
          <p:nvPr/>
        </p:nvSpPr>
        <p:spPr>
          <a:xfrm>
            <a:off x="308075" y="3654800"/>
            <a:ext cx="3766800" cy="11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Hernandez Lara Jesus Eduardo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Poblete </a:t>
            </a:r>
            <a:r>
              <a:rPr lang="es">
                <a:solidFill>
                  <a:srgbClr val="F3F3F3"/>
                </a:solidFill>
              </a:rPr>
              <a:t>Gonzalez</a:t>
            </a:r>
            <a:r>
              <a:rPr lang="es">
                <a:solidFill>
                  <a:srgbClr val="F3F3F3"/>
                </a:solidFill>
              </a:rPr>
              <a:t> Octavio Cesar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Reyes Herrera Iván 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387900" y="799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TIPOS DE COMPONENTES</a:t>
            </a:r>
            <a:endParaRPr/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387900" y="1792400"/>
            <a:ext cx="1264500" cy="27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932450"/>
            <a:ext cx="2077194" cy="407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4491" y="932450"/>
            <a:ext cx="1944873" cy="4072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0014" y="932450"/>
            <a:ext cx="2015697" cy="407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/>
          <p:nvPr/>
        </p:nvSpPr>
        <p:spPr>
          <a:xfrm>
            <a:off x="2618575" y="2912625"/>
            <a:ext cx="546000" cy="30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5405175" y="2114450"/>
            <a:ext cx="896700" cy="336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387900" y="1359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EJEMPLOS DE </a:t>
            </a:r>
            <a:r>
              <a:rPr lang="es"/>
              <a:t>APLICACIONES</a:t>
            </a:r>
            <a:endParaRPr/>
          </a:p>
        </p:txBody>
      </p:sp>
      <p:sp>
        <p:nvSpPr>
          <p:cNvPr id="145" name="Google Shape;145;p23"/>
          <p:cNvSpPr txBox="1"/>
          <p:nvPr>
            <p:ph idx="1" type="body"/>
          </p:nvPr>
        </p:nvSpPr>
        <p:spPr>
          <a:xfrm>
            <a:off x="387900" y="1489825"/>
            <a:ext cx="16566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854225"/>
            <a:ext cx="2076649" cy="407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3224" y="881700"/>
            <a:ext cx="2014338" cy="401665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3"/>
          <p:cNvSpPr/>
          <p:nvPr/>
        </p:nvSpPr>
        <p:spPr>
          <a:xfrm>
            <a:off x="2674575" y="3780825"/>
            <a:ext cx="980100" cy="420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87900" y="1359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Bibliografía</a:t>
            </a:r>
            <a:endParaRPr/>
          </a:p>
        </p:txBody>
      </p:sp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303850" y="1447800"/>
            <a:ext cx="75378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Ramos </a:t>
            </a:r>
            <a:r>
              <a:rPr lang="es"/>
              <a:t>Álvarez</a:t>
            </a:r>
            <a:r>
              <a:rPr lang="es"/>
              <a:t> Manuel (2012),Principios de </a:t>
            </a:r>
            <a:r>
              <a:rPr lang="es"/>
              <a:t>Informática</a:t>
            </a:r>
            <a:r>
              <a:rPr lang="es"/>
              <a:t>, México, Editorial :Red tercer milenio.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Jimmie J.Cathey(1990),Dispositivos </a:t>
            </a:r>
            <a:r>
              <a:rPr lang="es"/>
              <a:t>electrónicos</a:t>
            </a:r>
            <a:r>
              <a:rPr lang="es"/>
              <a:t> y circuitos,México,Editorial:MC Graw Hill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Electrónica</a:t>
            </a:r>
            <a:r>
              <a:rPr lang="es"/>
              <a:t> para todos:Componentes,(2002),</a:t>
            </a:r>
            <a:r>
              <a:rPr lang="es"/>
              <a:t>México</a:t>
            </a:r>
            <a:r>
              <a:rPr lang="es"/>
              <a:t>,Editorial:SALVAT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Problemática</a:t>
            </a:r>
            <a:r>
              <a:rPr lang="es"/>
              <a:t> que atiende la </a:t>
            </a:r>
            <a:r>
              <a:rPr lang="es"/>
              <a:t>aplicación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87900" y="1461825"/>
            <a:ext cx="3504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Nuestra </a:t>
            </a:r>
            <a:r>
              <a:rPr lang="es"/>
              <a:t>aplicación</a:t>
            </a:r>
            <a:r>
              <a:rPr lang="es"/>
              <a:t> trata de ser un primer acercamiento del usuario con el mundo de la </a:t>
            </a:r>
            <a:r>
              <a:rPr lang="es"/>
              <a:t>electrónica</a:t>
            </a:r>
            <a:r>
              <a:rPr lang="es"/>
              <a:t> ,para que a </a:t>
            </a:r>
            <a:r>
              <a:rPr lang="es"/>
              <a:t>través</a:t>
            </a:r>
            <a:r>
              <a:rPr lang="es"/>
              <a:t> de esta , vea las infinitas posibilidades que puede abarcar este campo.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9300" y="1539650"/>
            <a:ext cx="3693100" cy="206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87900" y="1489825"/>
            <a:ext cx="4877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-Desarrollar en el usuario el </a:t>
            </a:r>
            <a:r>
              <a:rPr lang="es"/>
              <a:t>interés</a:t>
            </a:r>
            <a:r>
              <a:rPr lang="es"/>
              <a:t> por la </a:t>
            </a:r>
            <a:r>
              <a:rPr lang="es"/>
              <a:t>electrónica.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-Mostrar con ejemplos que puede lograr con el conocimiento.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-Cubrir parte </a:t>
            </a:r>
            <a:r>
              <a:rPr lang="es"/>
              <a:t>teórica</a:t>
            </a:r>
            <a:r>
              <a:rPr lang="es"/>
              <a:t> y </a:t>
            </a:r>
            <a:r>
              <a:rPr lang="es"/>
              <a:t>formulario</a:t>
            </a:r>
            <a:r>
              <a:rPr lang="es"/>
              <a:t>.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7400" y="1296525"/>
            <a:ext cx="3037625" cy="228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Características</a:t>
            </a:r>
            <a:r>
              <a:rPr lang="es"/>
              <a:t> de la </a:t>
            </a:r>
            <a:r>
              <a:rPr lang="es"/>
              <a:t>aplicación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</a:t>
            </a:r>
            <a:r>
              <a:rPr lang="es"/>
              <a:t>Información</a:t>
            </a:r>
            <a:r>
              <a:rPr lang="es"/>
              <a:t> general de los componentes </a:t>
            </a:r>
            <a:r>
              <a:rPr lang="es"/>
              <a:t>electrónicos.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-Formularios.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-Herramientas (Calculadoras).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-Tipos de componentes.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Aplicaciones (Ejemplos). 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3075" y="2425925"/>
            <a:ext cx="2051050" cy="158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Ventajas de la </a:t>
            </a:r>
            <a:r>
              <a:rPr lang="es"/>
              <a:t>aplicación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-Uso de </a:t>
            </a:r>
            <a:r>
              <a:rPr lang="es"/>
              <a:t>imágenes</a:t>
            </a:r>
            <a:r>
              <a:rPr lang="es"/>
              <a:t> , para facilitar la </a:t>
            </a:r>
            <a:r>
              <a:rPr lang="es"/>
              <a:t>ubicación</a:t>
            </a:r>
            <a:r>
              <a:rPr lang="es"/>
              <a:t> de las diversas opciones que nos ofrece la app.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-Disponible en cualquier lugar.Debido a  que no necesita </a:t>
            </a:r>
            <a:r>
              <a:rPr lang="es"/>
              <a:t>conexión</a:t>
            </a:r>
            <a:r>
              <a:rPr lang="es"/>
              <a:t> a internet para acceder a todas sus </a:t>
            </a:r>
            <a:r>
              <a:rPr lang="es"/>
              <a:t>características.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-Calculadoras para algunos componentes</a:t>
            </a:r>
            <a:r>
              <a:rPr lang="es"/>
              <a:t>.</a:t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3050" y="3082851"/>
            <a:ext cx="1276475" cy="127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87900" y="1359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Explicación</a:t>
            </a:r>
            <a:r>
              <a:rPr lang="es"/>
              <a:t> de las funciones de la </a:t>
            </a:r>
            <a:r>
              <a:rPr lang="es"/>
              <a:t>aplicación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87900" y="822049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VISTA GENERAL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0" l="5688" r="5430" t="0"/>
          <a:stretch/>
        </p:blipFill>
        <p:spPr>
          <a:xfrm>
            <a:off x="1189425" y="1212200"/>
            <a:ext cx="1736375" cy="375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2699" y="1930360"/>
            <a:ext cx="5636224" cy="231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87900" y="799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INFORMACIÓN</a:t>
            </a:r>
            <a:r>
              <a:rPr lang="es"/>
              <a:t> GENERAL </a:t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877" y="766025"/>
            <a:ext cx="2042271" cy="400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3873" y="731788"/>
            <a:ext cx="1960694" cy="4072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/>
          <p:nvPr/>
        </p:nvSpPr>
        <p:spPr>
          <a:xfrm>
            <a:off x="3612800" y="1806400"/>
            <a:ext cx="959100" cy="336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87900" y="1219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Formularios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775800" y="1573850"/>
            <a:ext cx="10866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202" y="746975"/>
            <a:ext cx="2209225" cy="408407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/>
          <p:nvPr/>
        </p:nvSpPr>
        <p:spPr>
          <a:xfrm>
            <a:off x="2828600" y="3640775"/>
            <a:ext cx="1176300" cy="49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7300" y="960450"/>
            <a:ext cx="1920856" cy="403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387900" y="939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Calculadoras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387900" y="1489825"/>
            <a:ext cx="15024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2" y="780050"/>
            <a:ext cx="2277375" cy="421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/>
          <p:nvPr/>
        </p:nvSpPr>
        <p:spPr>
          <a:xfrm>
            <a:off x="2842625" y="2744600"/>
            <a:ext cx="1330200" cy="504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5225" y="932450"/>
            <a:ext cx="1905663" cy="405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